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25" r:id="rId8"/>
    <p:sldId id="326" r:id="rId9"/>
    <p:sldId id="327" r:id="rId10"/>
    <p:sldId id="328" r:id="rId11"/>
    <p:sldId id="329" r:id="rId12"/>
    <p:sldId id="260" r:id="rId13"/>
    <p:sldId id="331" r:id="rId14"/>
    <p:sldId id="333" r:id="rId15"/>
    <p:sldId id="334" r:id="rId16"/>
    <p:sldId id="335" r:id="rId17"/>
    <p:sldId id="339" r:id="rId18"/>
    <p:sldId id="338" r:id="rId19"/>
    <p:sldId id="340" r:id="rId20"/>
    <p:sldId id="341" r:id="rId21"/>
    <p:sldId id="330" r:id="rId22"/>
    <p:sldId id="261" r:id="rId23"/>
    <p:sldId id="272" r:id="rId24"/>
    <p:sldId id="271" r:id="rId25"/>
    <p:sldId id="274" r:id="rId26"/>
    <p:sldId id="275" r:id="rId27"/>
    <p:sldId id="276" r:id="rId28"/>
    <p:sldId id="273" r:id="rId29"/>
    <p:sldId id="262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7" r:id="rId53"/>
    <p:sldId id="306" r:id="rId54"/>
    <p:sldId id="308" r:id="rId55"/>
    <p:sldId id="263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264" r:id="rId72"/>
    <p:sldId id="265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5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 smtClean="0"/>
              <a:t>GrabCut</a:t>
            </a:r>
            <a:r>
              <a:rPr lang="en-US" sz="3600" dirty="0" smtClean="0"/>
              <a:t> (Microsoft Research Cambridge – UK – 2004)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(lasso, rectangle bounding box)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border matting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4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6509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8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0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     be the value of pixel p, so that: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68062"/>
              </p:ext>
            </p:extLst>
          </p:nvPr>
        </p:nvGraphicFramePr>
        <p:xfrm>
          <a:off x="1405491" y="1825625"/>
          <a:ext cx="434325" cy="55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491" y="1825625"/>
                        <a:ext cx="434325" cy="55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04851"/>
              </p:ext>
            </p:extLst>
          </p:nvPr>
        </p:nvGraphicFramePr>
        <p:xfrm>
          <a:off x="4944659" y="2500925"/>
          <a:ext cx="1741523" cy="6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Equation" r:id="rId5" imgW="647640" imgH="253800" progId="Equation.DSMT4">
                  <p:embed/>
                </p:oleObj>
              </mc:Choice>
              <mc:Fallback>
                <p:oleObj name="Equation" r:id="rId5" imgW="64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4659" y="2500925"/>
                        <a:ext cx="1741523" cy="6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99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98" y="2333988"/>
            <a:ext cx="4789950" cy="96286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4" name="Equation" r:id="rId4" imgW="520560" imgH="279360" progId="Equation.DSMT4">
                  <p:embed/>
                </p:oleObj>
              </mc:Choice>
              <mc:Fallback>
                <p:oleObj name="Equation" r:id="rId4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5" name="Equation" r:id="rId6" imgW="685800" imgH="355320" progId="Equation.DSMT4">
                  <p:embed/>
                </p:oleObj>
              </mc:Choice>
              <mc:Fallback>
                <p:oleObj name="Equation" r:id="rId6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09" y="3296853"/>
            <a:ext cx="6014099" cy="8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6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95" y="2549159"/>
            <a:ext cx="3267739" cy="7681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Equation" r:id="rId4" imgW="812520" imgH="419040" progId="Equation.DSMT4">
                  <p:embed/>
                </p:oleObj>
              </mc:Choice>
              <mc:Fallback>
                <p:oleObj name="Equation" r:id="rId4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4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36" y="2462337"/>
            <a:ext cx="7887801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smtClean="0"/>
              <a:t>cut-out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49885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2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3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4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5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7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8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8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9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works of 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</a:t>
            </a:r>
            <a:r>
              <a:rPr lang="en-US" dirty="0"/>
              <a:t>Exact maximum a posteriori estimation for </a:t>
            </a:r>
            <a:r>
              <a:rPr lang="en-US" dirty="0" smtClean="0"/>
              <a:t>binary images, 1989.</a:t>
            </a:r>
          </a:p>
          <a:p>
            <a:r>
              <a:rPr lang="en-US" dirty="0" smtClean="0"/>
              <a:t>Region-based method</a:t>
            </a:r>
          </a:p>
          <a:p>
            <a:r>
              <a:rPr lang="en-US" dirty="0" smtClean="0"/>
              <a:t>Constructing graph from image at pixel-detail level</a:t>
            </a:r>
          </a:p>
          <a:p>
            <a:r>
              <a:rPr lang="en-US" dirty="0" smtClean="0"/>
              <a:t>Energy function combine both region and boundary properties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12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Lazy Snapping (Microsoft Research Asia - 2004)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(draw strokes)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Overriding brush</a:t>
            </a:r>
            <a:r>
              <a:rPr lang="en-US" dirty="0" smtClean="0"/>
              <a:t> or </a:t>
            </a:r>
            <a:r>
              <a:rPr lang="en-US" i="1" dirty="0" smtClean="0"/>
              <a:t>Direct vertex editing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346692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1665</Words>
  <Application>Microsoft Office PowerPoint</Application>
  <PresentationFormat>Widescreen</PresentationFormat>
  <Paragraphs>283</Paragraphs>
  <Slides>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Graph cut for Interactive Segmentation</vt:lpstr>
      <vt:lpstr>Lazy Snapping (Microsoft Research Asia - 2004)</vt:lpstr>
      <vt:lpstr>Lazy Snapping samples</vt:lpstr>
      <vt:lpstr>GrabCut (Microsoft Research Cambridge – UK – 2004) 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223</cp:revision>
  <dcterms:created xsi:type="dcterms:W3CDTF">2016-08-06T02:36:48Z</dcterms:created>
  <dcterms:modified xsi:type="dcterms:W3CDTF">2016-08-09T16:02:51Z</dcterms:modified>
</cp:coreProperties>
</file>